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 b="def" i="def"/>
      <a:tcStyle>
        <a:tcBdr/>
        <a:fill>
          <a:solidFill>
            <a:srgbClr val="EB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096856" y="6597839"/>
            <a:ext cx="1638588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7" name="Shape 17"/>
          <p:cNvSpPr/>
          <p:nvPr/>
        </p:nvSpPr>
        <p:spPr>
          <a:xfrm>
            <a:off x="3621249" y="6597839"/>
            <a:ext cx="188224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8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2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96856" y="6597839"/>
            <a:ext cx="1638588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38" name="Shape 38"/>
          <p:cNvSpPr/>
          <p:nvPr/>
        </p:nvSpPr>
        <p:spPr>
          <a:xfrm>
            <a:off x="3621249" y="6597839"/>
            <a:ext cx="188224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3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3" y="0"/>
            <a:ext cx="9162003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1 lin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2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096856" y="6597839"/>
            <a:ext cx="1638588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1" name="Shape 51"/>
          <p:cNvSpPr/>
          <p:nvPr/>
        </p:nvSpPr>
        <p:spPr>
          <a:xfrm>
            <a:off x="3621249" y="6597839"/>
            <a:ext cx="188224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3" y="0"/>
            <a:ext cx="9162003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78283" y="836612"/>
            <a:ext cx="8785228" cy="432001"/>
          </a:xfrm>
          <a:prstGeom prst="rect">
            <a:avLst/>
          </a:prstGeom>
          <a:solidFill>
            <a:srgbClr val="0057C8"/>
          </a:solidFill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body" idx="13"/>
          </p:nvPr>
        </p:nvSpPr>
        <p:spPr>
          <a:xfrm>
            <a:off x="179507" y="1414798"/>
            <a:ext cx="8784982" cy="50400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2 lines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2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96856" y="6597839"/>
            <a:ext cx="1638588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65" name="Shape 65"/>
          <p:cNvSpPr/>
          <p:nvPr/>
        </p:nvSpPr>
        <p:spPr>
          <a:xfrm>
            <a:off x="3621249" y="6597839"/>
            <a:ext cx="188224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3" y="0"/>
            <a:ext cx="9162003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179387" y="836612"/>
            <a:ext cx="8784002" cy="756000"/>
          </a:xfrm>
          <a:prstGeom prst="rect">
            <a:avLst/>
          </a:prstGeom>
          <a:solidFill>
            <a:srgbClr val="0057C8"/>
          </a:solidFill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body" idx="13"/>
          </p:nvPr>
        </p:nvSpPr>
        <p:spPr>
          <a:xfrm>
            <a:off x="179507" y="1738800"/>
            <a:ext cx="8784982" cy="4716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2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96856" y="6597839"/>
            <a:ext cx="1638588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79" name="Shape 79"/>
          <p:cNvSpPr/>
          <p:nvPr/>
        </p:nvSpPr>
        <p:spPr>
          <a:xfrm>
            <a:off x="3621249" y="6597839"/>
            <a:ext cx="188224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80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3" y="0"/>
            <a:ext cx="9162003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" name="Shape 82"/>
          <p:cNvSpPr/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body" sz="half" idx="13"/>
          </p:nvPr>
        </p:nvSpPr>
        <p:spPr>
          <a:xfrm>
            <a:off x="4715512" y="836712"/>
            <a:ext cx="4248003" cy="561599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2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96856" y="6597839"/>
            <a:ext cx="1638588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93" name="Shape 93"/>
          <p:cNvSpPr/>
          <p:nvPr/>
        </p:nvSpPr>
        <p:spPr>
          <a:xfrm>
            <a:off x="3621249" y="6597839"/>
            <a:ext cx="188224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2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6856" y="6597839"/>
            <a:ext cx="1638588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03" name="Shape 103"/>
          <p:cNvSpPr/>
          <p:nvPr/>
        </p:nvSpPr>
        <p:spPr>
          <a:xfrm>
            <a:off x="3621249" y="6597839"/>
            <a:ext cx="188224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04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xfrm>
            <a:off x="179387" y="3045072"/>
            <a:ext cx="8784002" cy="46724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179387" y="3852000"/>
            <a:ext cx="7200901" cy="1269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2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096856" y="6597839"/>
            <a:ext cx="1638588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16" name="Shape 116"/>
          <p:cNvSpPr/>
          <p:nvPr/>
        </p:nvSpPr>
        <p:spPr>
          <a:xfrm>
            <a:off x="3621249" y="6597839"/>
            <a:ext cx="188224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17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096856" y="6597839"/>
            <a:ext cx="1638588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4" name="Shape 4"/>
          <p:cNvSpPr/>
          <p:nvPr/>
        </p:nvSpPr>
        <p:spPr>
          <a:xfrm>
            <a:off x="3621249" y="6597839"/>
            <a:ext cx="188224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" name="image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2538" marR="0" indent="-27938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9738" marR="0" indent="-27938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69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41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hyperlink" Target="https://blog.csdn.net/yujianmin1990/article/details/85221271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179388" y="2420888"/>
            <a:ext cx="8783999" cy="1091426"/>
          </a:xfrm>
          <a:prstGeom prst="rect">
            <a:avLst/>
          </a:prstGeom>
        </p:spPr>
        <p:txBody>
          <a:bodyPr/>
          <a:lstStyle>
            <a:lvl1pPr defTabSz="896111">
              <a:defRPr sz="4000"/>
            </a:lvl1pPr>
          </a:lstStyle>
          <a:p>
            <a:pPr/>
            <a:r>
              <a:t>Transformer &amp; GPT</a:t>
            </a:r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107502" y="5949279"/>
            <a:ext cx="2808316" cy="765525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00"/>
            </a:pPr>
          </a:p>
        </p:txBody>
      </p:sp>
      <p:sp>
        <p:nvSpPr>
          <p:cNvPr id="131" name="Shape 131"/>
          <p:cNvSpPr/>
          <p:nvPr/>
        </p:nvSpPr>
        <p:spPr>
          <a:xfrm>
            <a:off x="5152933" y="5723466"/>
            <a:ext cx="3883566" cy="989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Num" sz="quarter" idx="4294967295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Shape 204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Transformer</a:t>
            </a:r>
          </a:p>
        </p:txBody>
      </p:sp>
      <p:sp>
        <p:nvSpPr>
          <p:cNvPr id="205" name="Shape 205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" y="1348153"/>
            <a:ext cx="9144000" cy="4161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Num" sz="quarter" idx="4294967295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Shape 209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Self - Attention</a:t>
            </a:r>
          </a:p>
        </p:txBody>
      </p:sp>
      <p:sp>
        <p:nvSpPr>
          <p:cNvPr id="210" name="Shape 210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878358"/>
            <a:ext cx="7604874" cy="5536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Shape 214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Self - Attention</a:t>
            </a:r>
          </a:p>
        </p:txBody>
      </p:sp>
      <p:sp>
        <p:nvSpPr>
          <p:cNvPr id="215" name="Shape 215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835201"/>
            <a:ext cx="7778545" cy="5387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Shape 219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Self - Attention</a:t>
            </a:r>
          </a:p>
        </p:txBody>
      </p:sp>
      <p:sp>
        <p:nvSpPr>
          <p:cNvPr id="220" name="Shape 220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177" y="1184990"/>
            <a:ext cx="5029126" cy="481106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5055390" y="664290"/>
            <a:ext cx="3926198" cy="607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第二步，计算attention就是计算一个分值。对“Thinking Matchines”这句话，对“Thinking”（pos#1）计算attention 分值。我们需要计算每个词与“Thinking”的评估分，这个分决定着编码“Thinking”时（某个固定位置时），每个输入词需要集中多少关注度。</a:t>
            </a:r>
          </a:p>
          <a:p>
            <a:pPr/>
            <a:r>
              <a:t>这个分，通过“Thing”对应query-vector与所有词的key-vec依次做点积得到。所以当我们处理位置#1时，第一个分值是q1和k1的点积，第二个分值是q1和k2的点积。</a:t>
            </a:r>
          </a:p>
          <a:p>
            <a:pPr/>
          </a:p>
          <a:p>
            <a:pPr/>
            <a:r>
              <a:t>第三步和第四步， 这样梯度会更稳定。然后加上softmax操作，归一化分值使得全为正数且加和为1。softmax分值决定着在这个位置，每个词的表达程度（关注度）。很明显，这个位置的词应该有最高的归一化分数，但大部分时候总是有助于关注该词的相关的词。</a:t>
            </a:r>
          </a:p>
          <a:p>
            <a:pPr/>
          </a:p>
          <a:p>
            <a:pPr/>
            <a:r>
              <a:t>第五步，将softmax分值与value-vec按位相乘。保留关注词的value值，削弱非相关词的value值。</a:t>
            </a:r>
          </a:p>
          <a:p>
            <a:pPr/>
            <a:r>
              <a:t>第六步，将所有加权向量加和，产生该位置的self-attention的输出结果。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Shape 225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Self - Attention - Decoder</a:t>
            </a:r>
          </a:p>
        </p:txBody>
      </p:sp>
      <p:sp>
        <p:nvSpPr>
          <p:cNvPr id="226" name="Shape 226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801" y="936519"/>
            <a:ext cx="8150398" cy="525955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5741190" y="2119631"/>
            <a:ext cx="153536" cy="30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I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Shape 231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Self - Attention - Decoder</a:t>
            </a:r>
          </a:p>
        </p:txBody>
      </p:sp>
      <p:sp>
        <p:nvSpPr>
          <p:cNvPr id="232" name="Shape 232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5741190" y="2119632"/>
            <a:ext cx="153536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I</a:t>
            </a:r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9691"/>
            <a:ext cx="9144000" cy="5398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Shape 237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GPT</a:t>
            </a:r>
          </a:p>
        </p:txBody>
      </p:sp>
      <p:sp>
        <p:nvSpPr>
          <p:cNvPr id="238" name="Shape 238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2373"/>
            <a:ext cx="9144000" cy="5753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2" name="Shape 242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GPT</a:t>
            </a:r>
          </a:p>
        </p:txBody>
      </p:sp>
      <p:sp>
        <p:nvSpPr>
          <p:cNvPr id="243" name="Shape 243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45986"/>
            <a:ext cx="9144000" cy="5166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Shape 247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GPT</a:t>
            </a:r>
          </a:p>
        </p:txBody>
      </p:sp>
      <p:sp>
        <p:nvSpPr>
          <p:cNvPr id="248" name="Shape 248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46447"/>
            <a:ext cx="9144000" cy="4565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Shape 134"/>
          <p:cNvSpPr/>
          <p:nvPr>
            <p:ph type="ctr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Syllabus</a:t>
            </a:r>
          </a:p>
        </p:txBody>
      </p:sp>
      <p:sp>
        <p:nvSpPr>
          <p:cNvPr id="135" name="Shape 135"/>
          <p:cNvSpPr/>
          <p:nvPr/>
        </p:nvSpPr>
        <p:spPr>
          <a:xfrm>
            <a:off x="135387" y="3717030"/>
            <a:ext cx="5756453" cy="1185539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567951" y="1196750"/>
            <a:ext cx="1763571" cy="3588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>
                <a:latin typeface="+mn-lt"/>
                <a:ea typeface="+mn-ea"/>
                <a:cs typeface="+mn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Transformer</a:t>
            </a:r>
          </a:p>
          <a:p>
            <a:pPr>
              <a:defRPr sz="2000">
                <a:latin typeface="+mn-lt"/>
                <a:ea typeface="+mn-ea"/>
                <a:cs typeface="+mn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GPT</a:t>
            </a:r>
          </a:p>
          <a:p>
            <a:pPr>
              <a:defRPr sz="20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20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20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20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20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20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20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Shape 140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18499">
              <a:defRPr sz="1600"/>
            </a:lvl1pPr>
          </a:lstStyle>
          <a:p>
            <a:pPr/>
            <a:r>
              <a:t>Recap - Pre-train</a:t>
            </a:r>
          </a:p>
        </p:txBody>
      </p:sp>
      <p:sp>
        <p:nvSpPr>
          <p:cNvPr id="141" name="Shape 141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-512317" y="1183529"/>
            <a:ext cx="4631434" cy="18239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>
            <a:off x="-791718" y="1183530"/>
            <a:ext cx="4945314" cy="11953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4" name="Shape 144"/>
          <p:cNvSpPr/>
          <p:nvPr/>
        </p:nvSpPr>
        <p:spPr>
          <a:xfrm>
            <a:off x="-962721" y="1081930"/>
            <a:ext cx="5287321" cy="11953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5" name="Shape 145"/>
          <p:cNvSpPr/>
          <p:nvPr/>
        </p:nvSpPr>
        <p:spPr>
          <a:xfrm>
            <a:off x="1460500" y="1146223"/>
            <a:ext cx="1270000" cy="1270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grpSp>
        <p:nvGrpSpPr>
          <p:cNvPr id="148" name="Group 148"/>
          <p:cNvGrpSpPr/>
          <p:nvPr/>
        </p:nvGrpSpPr>
        <p:grpSpPr>
          <a:xfrm>
            <a:off x="2068190" y="2514600"/>
            <a:ext cx="1270002" cy="1270000"/>
            <a:chOff x="0" y="0"/>
            <a:chExt cx="1270001" cy="1270000"/>
          </a:xfrm>
        </p:grpSpPr>
        <p:sp>
          <p:nvSpPr>
            <p:cNvPr id="146" name="Shape 146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-1" y="481331"/>
              <a:ext cx="1270003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151" name="Group 151"/>
          <p:cNvGrpSpPr/>
          <p:nvPr/>
        </p:nvGrpSpPr>
        <p:grpSpPr>
          <a:xfrm>
            <a:off x="4483615" y="1525319"/>
            <a:ext cx="176769" cy="308612"/>
            <a:chOff x="0" y="0"/>
            <a:chExt cx="176768" cy="308611"/>
          </a:xfrm>
        </p:grpSpPr>
        <p:sp>
          <p:nvSpPr>
            <p:cNvPr id="149" name="Shape 149"/>
            <p:cNvSpPr/>
            <p:nvPr/>
          </p:nvSpPr>
          <p:spPr>
            <a:xfrm>
              <a:off x="-1" y="-1"/>
              <a:ext cx="176770" cy="3086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-1" y="637"/>
              <a:ext cx="176770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4610615" y="802679"/>
            <a:ext cx="176769" cy="1068092"/>
            <a:chOff x="0" y="0"/>
            <a:chExt cx="176768" cy="1068091"/>
          </a:xfrm>
        </p:grpSpPr>
        <p:sp>
          <p:nvSpPr>
            <p:cNvPr id="152" name="Shape 152"/>
            <p:cNvSpPr/>
            <p:nvPr/>
          </p:nvSpPr>
          <p:spPr>
            <a:xfrm>
              <a:off x="-1" y="-1"/>
              <a:ext cx="176770" cy="10680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-1" y="380377"/>
              <a:ext cx="176770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157" name="Group 157"/>
          <p:cNvGrpSpPr/>
          <p:nvPr/>
        </p:nvGrpSpPr>
        <p:grpSpPr>
          <a:xfrm>
            <a:off x="4747666" y="701079"/>
            <a:ext cx="419508" cy="1068092"/>
            <a:chOff x="0" y="0"/>
            <a:chExt cx="419507" cy="1068091"/>
          </a:xfrm>
        </p:grpSpPr>
        <p:sp>
          <p:nvSpPr>
            <p:cNvPr id="155" name="Shape 155"/>
            <p:cNvSpPr/>
            <p:nvPr/>
          </p:nvSpPr>
          <p:spPr>
            <a:xfrm>
              <a:off x="-1" y="-1"/>
              <a:ext cx="419509" cy="10680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-1" y="380377"/>
              <a:ext cx="419509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 </a:t>
              </a:r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4489246" y="701079"/>
            <a:ext cx="419506" cy="1068092"/>
            <a:chOff x="0" y="0"/>
            <a:chExt cx="419505" cy="1068091"/>
          </a:xfrm>
        </p:grpSpPr>
        <p:sp>
          <p:nvSpPr>
            <p:cNvPr id="158" name="Shape 158"/>
            <p:cNvSpPr/>
            <p:nvPr/>
          </p:nvSpPr>
          <p:spPr>
            <a:xfrm>
              <a:off x="-1" y="-1"/>
              <a:ext cx="419507" cy="10680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-1" y="380377"/>
              <a:ext cx="419507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 </a:t>
              </a:r>
            </a:p>
          </p:txBody>
        </p:sp>
      </p:grpSp>
      <p:pic>
        <p:nvPicPr>
          <p:cNvPr id="1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35992"/>
            <a:ext cx="9144000" cy="558587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-198119" y="4726989"/>
            <a:ext cx="9184638" cy="528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285750" indent="-285750">
              <a:buSzPct val="100000"/>
              <a:buFont typeface="Arial"/>
              <a:buChar char="•"/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对于图像来说一般是CNN的多层叠加网络结构，可以先用某个训练集合比如训练集合A或者训练集合B对这个网络进行预先训练，在A任务上或者B任务上学会网络参数，然后存起来以备后用。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Shape 165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18499">
              <a:defRPr sz="1600"/>
            </a:lvl1pPr>
          </a:lstStyle>
          <a:p>
            <a:pPr/>
            <a:r>
              <a:t>Recap - ELMO</a:t>
            </a:r>
          </a:p>
        </p:txBody>
      </p:sp>
      <p:sp>
        <p:nvSpPr>
          <p:cNvPr id="166" name="Shape 166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535707" y="913208"/>
            <a:ext cx="1115767" cy="19463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8" name="Shape 168"/>
          <p:cNvSpPr/>
          <p:nvPr/>
        </p:nvSpPr>
        <p:spPr>
          <a:xfrm>
            <a:off x="-1287463" y="855612"/>
            <a:ext cx="5189836" cy="15180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9" name="Shape 169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70" name="Shape 170"/>
          <p:cNvSpPr/>
          <p:nvPr/>
        </p:nvSpPr>
        <p:spPr>
          <a:xfrm>
            <a:off x="3178071" y="873895"/>
            <a:ext cx="1270002" cy="3086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71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00" y="807749"/>
            <a:ext cx="6724993" cy="346332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-29946" y="3522981"/>
            <a:ext cx="9184637" cy="276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2000"/>
            </a:pPr>
          </a:p>
          <a:p>
            <a:pPr>
              <a:defRPr b="1"/>
            </a:pPr>
          </a:p>
          <a:p>
            <a:pPr>
              <a:defRPr sz="1600">
                <a:latin typeface="+mn-lt"/>
                <a:ea typeface="+mn-ea"/>
                <a:cs typeface="+mn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Deep and Contextualised: 网络结构采用了双层双向LSTM，目前</a:t>
            </a:r>
            <a:r>
              <a:rPr b="1"/>
              <a:t>语言模型</a:t>
            </a:r>
            <a:r>
              <a:t>训练的任务目标是</a:t>
            </a:r>
            <a:r>
              <a:rPr b="1"/>
              <a:t>根据单词 W_i 的上下文去正确预测单词 W_i</a:t>
            </a:r>
            <a:r>
              <a:t> ， W_i 之前的单词序列Context-before称为上文，之后的单词序列Context-after称为下文. 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左端的前向双层LSTM代表正方向编码器，输入的是从左到右顺序的除了预测单词外 W_i 的上文Context-before；右端的逆向双层LSTM代表反方向编码器，输入的是从右到左的逆序的句子下文Context-after；每个编码器的深度都是两层LSTM叠加。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训练好这个网络后，输入一个新句子，句子中每个单词都能得到对应的</a:t>
            </a:r>
            <a:r>
              <a:rPr b="1"/>
              <a:t>三个Embedding, </a:t>
            </a:r>
            <a:r>
              <a:t>ELMO的预训练过程不仅仅学会单词的Word Embedding，还学会了一个双层双向的LSTM网络结构，而这两者后面都有用。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Shape 175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18499">
              <a:defRPr sz="1600"/>
            </a:lvl1pPr>
          </a:lstStyle>
          <a:p>
            <a:pPr/>
            <a:r>
              <a:t>Recap - ELMO</a:t>
            </a:r>
          </a:p>
        </p:txBody>
      </p:sp>
      <p:sp>
        <p:nvSpPr>
          <p:cNvPr id="176" name="Shape 176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28261" y="4462781"/>
            <a:ext cx="9087477" cy="2370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2000"/>
            </a:pPr>
          </a:p>
          <a:p>
            <a:pPr>
              <a:defRPr b="1"/>
            </a:pPr>
          </a:p>
          <a:p>
            <a:pPr>
              <a:defRPr sz="1200"/>
            </a:pPr>
            <a:r>
              <a:t>比如我们的下游任务仍然是QA问题，此时对于问句X可以先</a:t>
            </a:r>
            <a:r>
              <a:rPr b="1"/>
              <a:t>将句子X作为预训练好的ELMO网络的输入</a:t>
            </a:r>
            <a:r>
              <a:t>，这样句子X中每个单词在</a:t>
            </a:r>
            <a:r>
              <a:rPr b="1"/>
              <a:t>ELMO网络中都能获得对应的三个Embedding</a:t>
            </a:r>
            <a:r>
              <a:t>，之后给予这三个Embedding中的每一个Embedding一个权重a，这个权重可以学习得来，根据各自权重累加求和，</a:t>
            </a:r>
            <a:r>
              <a:rPr b="1"/>
              <a:t>将三个Embedding整合成一个</a:t>
            </a:r>
            <a:r>
              <a:t>。然后将整合后的这个Embedding作为X句在自己任务的那个网络结构中对应单词的输入，</a:t>
            </a:r>
            <a:r>
              <a:rPr b="1"/>
              <a:t>以此作为补充的新特征给下游任务使用</a:t>
            </a:r>
            <a:r>
              <a:t>。对于上图所示下游任务QA中的回答句子Y来说也是如此处理。因为ELMO给下游提供的是每个单词的特征形式，所以这一类预训练的方法被称为“Feature-based Pre-Training”。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6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78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896" y="795506"/>
            <a:ext cx="8150398" cy="4219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Shape 181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18499">
              <a:defRPr sz="1600"/>
            </a:lvl1pPr>
          </a:lstStyle>
          <a:p>
            <a:pPr/>
            <a:r>
              <a:t>Recap - Attention in Sequence to Sequence</a:t>
            </a:r>
          </a:p>
        </p:txBody>
      </p:sp>
      <p:sp>
        <p:nvSpPr>
          <p:cNvPr id="182" name="Shape 182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001" y="934226"/>
            <a:ext cx="8783998" cy="4726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Shape 186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18499">
              <a:defRPr sz="1600"/>
            </a:lvl1pPr>
          </a:lstStyle>
          <a:p>
            <a:pPr/>
            <a:r>
              <a:t>Recap - Attention in Sequence to Sequence</a:t>
            </a:r>
          </a:p>
        </p:txBody>
      </p:sp>
      <p:sp>
        <p:nvSpPr>
          <p:cNvPr id="187" name="Shape 187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692467"/>
            <a:ext cx="9144000" cy="5747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2384523"/>
            <a:ext cx="7926706" cy="387095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>
            <p:ph type="sldNum" sz="quarter" idx="4294967295"/>
          </p:nvPr>
        </p:nvSpPr>
        <p:spPr>
          <a:xfrm>
            <a:off x="159178" y="8058339"/>
            <a:ext cx="176765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Shape 192"/>
          <p:cNvSpPr/>
          <p:nvPr>
            <p:ph type="ctrTitle"/>
          </p:nvPr>
        </p:nvSpPr>
        <p:spPr>
          <a:xfrm>
            <a:off x="170373" y="113660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Attention Mechanism</a:t>
            </a:r>
          </a:p>
        </p:txBody>
      </p:sp>
      <p:sp>
        <p:nvSpPr>
          <p:cNvPr id="193" name="Shape 193"/>
          <p:cNvSpPr/>
          <p:nvPr/>
        </p:nvSpPr>
        <p:spPr>
          <a:xfrm>
            <a:off x="815168" y="80583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35698" y="849630"/>
            <a:ext cx="8944478" cy="225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1. RNN Decoder with attention receives </a:t>
            </a:r>
            <a:r>
              <a:rPr b="1"/>
              <a:t>word embedding</a:t>
            </a:r>
            <a:r>
              <a:t> and a</a:t>
            </a:r>
            <a:r>
              <a:rPr b="1"/>
              <a:t> init hidden state</a:t>
            </a:r>
            <a:r>
              <a:t> as </a:t>
            </a:r>
            <a:r>
              <a:rPr b="1"/>
              <a:t>input</a:t>
            </a:r>
            <a:r>
              <a:t>.</a:t>
            </a:r>
          </a:p>
          <a:p>
            <a:pPr/>
            <a:r>
              <a:t>2. RNN cell handles input, generates output(discard) and a </a:t>
            </a:r>
            <a:r>
              <a:rPr b="1"/>
              <a:t>new hidden state </a:t>
            </a:r>
            <a:r>
              <a:t>(h4).</a:t>
            </a:r>
          </a:p>
          <a:p>
            <a:pPr lvl="1"/>
            <a:r>
              <a:t>3. Then </a:t>
            </a:r>
            <a:r>
              <a:rPr b="1"/>
              <a:t>attention</a:t>
            </a:r>
            <a:r>
              <a:t> mechanism is applied to </a:t>
            </a:r>
            <a:r>
              <a:rPr b="1"/>
              <a:t>calculate context vector (c4) using Encoder’s hidden states and the new hidden state(h4).</a:t>
            </a:r>
            <a:endParaRPr b="1"/>
          </a:p>
          <a:p>
            <a:pPr/>
            <a:r>
              <a:t>4. </a:t>
            </a:r>
            <a:r>
              <a:rPr b="1"/>
              <a:t>Concatenates</a:t>
            </a:r>
            <a:r>
              <a:t> context vector(c4) with the new hidden state (h4).</a:t>
            </a:r>
          </a:p>
          <a:p>
            <a:pPr/>
            <a:r>
              <a:t>5. Finished decoder step with the concatenated vector as input using </a:t>
            </a:r>
            <a:r>
              <a:rPr b="1"/>
              <a:t>fully connected layer (softmax).</a:t>
            </a:r>
            <a:endParaRPr b="1"/>
          </a:p>
          <a:p>
            <a:pPr/>
            <a:r>
              <a:t>6. </a:t>
            </a:r>
            <a:r>
              <a:rPr b="1"/>
              <a:t>Repeats</a:t>
            </a:r>
            <a:r>
              <a:t> the above steps for each RNN cell </a:t>
            </a:r>
          </a:p>
          <a:p>
            <a:pPr/>
          </a:p>
          <a:p>
            <a:pPr/>
          </a:p>
          <a:p>
            <a:pPr/>
            <a:r>
              <a:t> </a:t>
            </a:r>
          </a:p>
        </p:txBody>
      </p:sp>
      <p:sp>
        <p:nvSpPr>
          <p:cNvPr id="195" name="Shape 195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Shape 198"/>
          <p:cNvSpPr/>
          <p:nvPr>
            <p:ph type="ctrTitle"/>
          </p:nvPr>
        </p:nvSpPr>
        <p:spPr>
          <a:xfrm>
            <a:off x="179513" y="115198"/>
            <a:ext cx="8783999" cy="468005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Transformer</a:t>
            </a:r>
          </a:p>
        </p:txBody>
      </p:sp>
      <p:sp>
        <p:nvSpPr>
          <p:cNvPr id="199" name="Shape 199"/>
          <p:cNvSpPr/>
          <p:nvPr/>
        </p:nvSpPr>
        <p:spPr>
          <a:xfrm>
            <a:off x="824796" y="6597839"/>
            <a:ext cx="8150398" cy="23110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047" y="728543"/>
            <a:ext cx="6116167" cy="5787467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>
            <a:hlinkClick r:id="rId3" invalidUrl="" action="" tgtFrame="" tooltip="" history="1" highlightClick="0" endSnd="0"/>
          </p:cNvPr>
          <p:cNvSpPr/>
          <p:nvPr/>
        </p:nvSpPr>
        <p:spPr>
          <a:xfrm>
            <a:off x="1626390" y="3275331"/>
            <a:ext cx="884964" cy="307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Blog  Link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